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279" r:id="rId4"/>
    <p:sldId id="273" r:id="rId5"/>
    <p:sldId id="280" r:id="rId6"/>
    <p:sldId id="281" r:id="rId7"/>
    <p:sldId id="282" r:id="rId8"/>
    <p:sldId id="283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4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5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4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9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3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7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6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4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2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1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flybaycit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FA838A-0E6E-4C88-AD16-9F85F559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76151C-B860-4795-BFFE-F03EA5ED1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9A6CDA-1F80-461D-8F38-7CB129143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CDB1976-3A6B-4C16-97AC-67C792186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CA8B170-F785-4124-87F7-3572171AF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79AF682-A8D7-4472-A839-942C27784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7C796E0-2433-4EC2-BC73-AE164D10E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0062F3-843F-4526-900A-D2E2087935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DCB46FC-1F32-4277-859B-CA43B63EC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A8221B7-2F05-4B1C-86FD-19584DC95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2AF832F-AB88-42C7-B2F7-4BF3659A5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9BC4C10-0437-44D7-9B16-5D65CBDE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3635B49-FBB3-46C2-9DF8-CF0075EE3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C6703F5-894D-4289-97F5-E57DD4092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005768-6A84-42F3-B812-F73EFC6A3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9764DCF-F546-4CF1-AD5D-48FC3463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D4A8437-E10D-4D18-8C3F-DA4A6CF4F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16393C-72E3-4119-8F85-2BE2F3335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CE950CD-0BA2-4E8E-8A28-238F5A128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44E765B-48B0-4E85-8F07-5A919C71D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B66722-3EF0-4F8A-9DC8-78E0707CB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AF9B387-70F9-4CAC-A228-6CE60EC3F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27FA5C8-229C-44FF-B402-6F923E45C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BC897A-E45F-4C79-AF98-0822C279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5AB8DD1-BC74-473C-A3BD-D8FB548B5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7BBCDF-045D-48C1-A45C-BEEB892B3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3A2613-A9FC-4330-8BF0-AF8AA2A23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06C82F6-F384-4FF8-8C8D-E2E8C4F3E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A1AD9FE-6990-40AF-BA95-B0CB398A4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2048C-7FE5-4B3D-9FC0-C544A1217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81D93C9-C94C-4F4C-97DA-01D1AF5E9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1596736-466A-49D2-9B3C-FC567257C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B57171F9-14B0-1654-D328-0C3CBF060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70" b="36945"/>
          <a:stretch/>
        </p:blipFill>
        <p:spPr>
          <a:xfrm>
            <a:off x="-6214" y="10"/>
            <a:ext cx="12214825" cy="3267587"/>
          </a:xfrm>
          <a:custGeom>
            <a:avLst/>
            <a:gdLst/>
            <a:ahLst/>
            <a:cxnLst/>
            <a:rect l="l" t="t" r="r" b="b"/>
            <a:pathLst>
              <a:path w="12214825" h="3383384">
                <a:moveTo>
                  <a:pt x="12213819" y="0"/>
                </a:moveTo>
                <a:cubicBezTo>
                  <a:pt x="12213819" y="29107"/>
                  <a:pt x="12214067" y="89770"/>
                  <a:pt x="12214502" y="174101"/>
                </a:cubicBezTo>
                <a:lnTo>
                  <a:pt x="12214825" y="234681"/>
                </a:lnTo>
                <a:lnTo>
                  <a:pt x="12214825" y="2718323"/>
                </a:lnTo>
                <a:lnTo>
                  <a:pt x="11377417" y="2725712"/>
                </a:lnTo>
                <a:cubicBezTo>
                  <a:pt x="7318291" y="2799276"/>
                  <a:pt x="6189525" y="3387660"/>
                  <a:pt x="3246747" y="3383361"/>
                </a:cubicBezTo>
                <a:cubicBezTo>
                  <a:pt x="2493396" y="3382260"/>
                  <a:pt x="1619330" y="3339570"/>
                  <a:pt x="544071" y="3235389"/>
                </a:cubicBezTo>
                <a:lnTo>
                  <a:pt x="19466" y="3181198"/>
                </a:lnTo>
                <a:cubicBezTo>
                  <a:pt x="22117" y="2650999"/>
                  <a:pt x="12840" y="2122787"/>
                  <a:pt x="3563" y="1594575"/>
                </a:cubicBezTo>
                <a:lnTo>
                  <a:pt x="0" y="1239098"/>
                </a:lnTo>
                <a:lnTo>
                  <a:pt x="0" y="7944"/>
                </a:lnTo>
                <a:close/>
              </a:path>
            </a:pathLst>
          </a:custGeom>
        </p:spPr>
      </p:pic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DB537E44-9142-4F0D-A29D-C1409784F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3682052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C:\Users\Public\Pictures\BayCityRegionalAirportLogo_TextUnder.png">
            <a:extLst>
              <a:ext uri="{FF2B5EF4-FFF2-40B4-BE49-F238E27FC236}">
                <a16:creationId xmlns:a16="http://schemas.microsoft.com/office/drawing/2014/main" id="{BD5097E9-A496-9BF5-283C-EA4373E4F8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15" y="739335"/>
            <a:ext cx="6990715" cy="186113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3D1FC8F-85A6-6084-7778-F187CE30CF1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90563" y="4523443"/>
            <a:ext cx="1081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Consolidated Hazard Area and Compatible Land Use Zoning Regulations </a:t>
            </a:r>
            <a:endParaRPr lang="en-US" sz="4800" b="1" i="1" dirty="0">
              <a:latin typeface="Arial Narrow" panose="020B0606020202030204" pitchFamily="34" charset="0"/>
              <a:ea typeface="Cambria" panose="020405030504060302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EF65634-60C8-3601-C3EC-D2A157DA9E9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86600" y="5067300"/>
            <a:ext cx="4414838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2021 AMENDMENT</a:t>
            </a:r>
          </a:p>
        </p:txBody>
      </p:sp>
    </p:spTree>
    <p:extLst>
      <p:ext uri="{BB962C8B-B14F-4D97-AF65-F5344CB8AC3E}">
        <p14:creationId xmlns:p14="http://schemas.microsoft.com/office/powerpoint/2010/main" val="277878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7B5DC75-1F52-4E9C-9473-841A19CCD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7C8E260-9745-4F1D-9E08-E4B33A9BB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8CC986A-1060-4A1B-B829-D185CCCFA3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663AEB3-7A0A-4B79-81AF-C0AA5649E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A47D3CD-E86B-49FC-9EC9-3450B956C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B16073-5DFB-4FD7-B03D-2EEA1C79C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CED614C-8961-4154-995D-93FCE9256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983C93A-F7B0-4FD2-8ABA-68BAD16EF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9A8E084-22C2-42FC-91B5-80302C50D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993E6F-B198-4649-B462-A780AF1BD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F83CECE-ADEA-45F5-886B-D8A509FD6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122CAB2-F6BB-419F-882E-CD868E9A0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9B1C8B9-8B62-4A61-AD6A-F5DE1FE8A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920E83D-80DE-47EA-85BD-D6D865815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66981D-F19A-4E89-BD38-4DE035A24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D9CBF7E-3DED-45B3-ADE2-7898DBA8C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0C8E43C-B884-4E1D-8DDC-82A2D3C41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8FB5D68-029C-4FED-B617-51BC9373F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2056076-8190-4B79-8274-F78B57EFE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300878F-F3CD-4558-ADA5-BDBC367DD5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3E57A73-E862-4FD6-8126-BC1FD2106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77E7956-4B42-4171-9748-3C00107F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31AF756-3380-46B8-AA68-E20C133C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67A0A0E-DDE9-469D-B026-82A5E7F17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C3D7289-C839-4506-8270-306A16F33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FD8A14B-57EA-4B68-BB88-6DF9AB0A2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2F2E610-EFF5-4550-909D-DDFC580F2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1BE3BC8-9219-432A-9775-861977C5D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2754CEB-5D93-4638-A046-A2F4EB573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03BD69F-562F-407A-8608-D0B716145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7EF25EC-83B4-4BED-A9F7-161C004B0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A23889E-B0CB-432F-A4B4-42CEAFF91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C6969AD-DC64-458E-AB30-06A1B840D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72" y="2846759"/>
            <a:ext cx="10325000" cy="108576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i="1" dirty="0">
                <a:effectLst/>
                <a:ea typeface="Calibri" panose="020F0502020204030204" pitchFamily="34" charset="0"/>
              </a:rPr>
              <a:t>Consolidated Hazard Area and </a:t>
            </a:r>
            <a:br>
              <a:rPr lang="en-US" sz="3400" i="1" dirty="0">
                <a:effectLst/>
                <a:ea typeface="Calibri" panose="020F0502020204030204" pitchFamily="34" charset="0"/>
              </a:rPr>
            </a:br>
            <a:r>
              <a:rPr lang="en-US" sz="3400" i="1" dirty="0">
                <a:effectLst/>
                <a:ea typeface="Calibri" panose="020F0502020204030204" pitchFamily="34" charset="0"/>
              </a:rPr>
              <a:t>Compatible Land Use Zoning Regulations, explained</a:t>
            </a:r>
            <a:endParaRPr lang="en-US" sz="3400" i="1" dirty="0"/>
          </a:p>
        </p:txBody>
      </p:sp>
      <p:pic>
        <p:nvPicPr>
          <p:cNvPr id="50" name="Picture 49" descr="Planes on an airport">
            <a:extLst>
              <a:ext uri="{FF2B5EF4-FFF2-40B4-BE49-F238E27FC236}">
                <a16:creationId xmlns:a16="http://schemas.microsoft.com/office/drawing/2014/main" id="{4D1A9730-33D8-52AF-5559-B04593682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32" r="-1" b="34516"/>
          <a:stretch/>
        </p:blipFill>
        <p:spPr>
          <a:xfrm>
            <a:off x="20" y="2"/>
            <a:ext cx="12166101" cy="2481284"/>
          </a:xfrm>
          <a:custGeom>
            <a:avLst/>
            <a:gdLst/>
            <a:ahLst/>
            <a:cxnLst/>
            <a:rect l="l" t="t" r="r" b="b"/>
            <a:pathLst>
              <a:path w="12166121" h="3305415">
                <a:moveTo>
                  <a:pt x="0" y="0"/>
                </a:moveTo>
                <a:lnTo>
                  <a:pt x="12166121" y="0"/>
                </a:lnTo>
                <a:lnTo>
                  <a:pt x="12166121" y="2570737"/>
                </a:lnTo>
                <a:lnTo>
                  <a:pt x="11635078" y="2574050"/>
                </a:lnTo>
                <a:cubicBezTo>
                  <a:pt x="6088525" y="2644467"/>
                  <a:pt x="5904024" y="3760719"/>
                  <a:pt x="0" y="3093802"/>
                </a:cubicBezTo>
                <a:close/>
              </a:path>
            </a:pathLst>
          </a:custGeom>
        </p:spPr>
      </p:pic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9CB088BA-8550-4910-8653-B87C86898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3684739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EECF-39B2-45EE-90F4-2653463AA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4297992"/>
            <a:ext cx="10325000" cy="22165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This is not a new ordinance - original ordinance adopted in 1966 by the Bay City-Matagorda County Joint Airport Zoning Board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Amendments to the current ordinance were adopted in 2000 – over 20+ years ago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Original short title was “Bay City Airport Zoning Ordinance”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Changed to “Consolidated Hazard Area and Compatible Land Use Zoning Regulations” to reflect the inclusion of hazard areas adjacent to the Airport property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Hereafter, for purposes of this presentation, referred to as “Airport Zoning Ordinance”</a:t>
            </a:r>
          </a:p>
        </p:txBody>
      </p:sp>
    </p:spTree>
    <p:extLst>
      <p:ext uri="{BB962C8B-B14F-4D97-AF65-F5344CB8AC3E}">
        <p14:creationId xmlns:p14="http://schemas.microsoft.com/office/powerpoint/2010/main" val="397970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A85ECC-1A5D-4A8D-BA7E-CB3C546A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653" y="725952"/>
            <a:ext cx="4927425" cy="16286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i="1" dirty="0"/>
              <a:t>Airport Zoning Ordinance Amendment explained</a:t>
            </a:r>
            <a:endParaRPr lang="en-US" sz="3700" dirty="0"/>
          </a:p>
        </p:txBody>
      </p:sp>
      <p:pic>
        <p:nvPicPr>
          <p:cNvPr id="5" name="Picture 4" descr="Aerial view of parked aeroplane">
            <a:extLst>
              <a:ext uri="{FF2B5EF4-FFF2-40B4-BE49-F238E27FC236}">
                <a16:creationId xmlns:a16="http://schemas.microsoft.com/office/drawing/2014/main" id="{6728350F-9D80-B5F2-BAFA-C7BAB4E80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7" r="33386" b="-1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550BA-F079-404E-959B-E27AEA4B7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653" y="2564880"/>
            <a:ext cx="4927425" cy="35671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 b="1" i="1" u="sng" dirty="0"/>
              <a:t>Why does the Airport need a zoning ordinance?</a:t>
            </a:r>
          </a:p>
          <a:p>
            <a:pPr lvl="1">
              <a:lnSpc>
                <a:spcPct val="100000"/>
              </a:lnSpc>
            </a:pPr>
            <a:r>
              <a:rPr lang="en-US" sz="1200" dirty="0"/>
              <a:t>Hazards and obstructions have the potential for endangering the lives and property of users of the Airport as well as property or occupants of land in vicinity of the Airport</a:t>
            </a:r>
          </a:p>
          <a:p>
            <a:pPr lvl="1">
              <a:lnSpc>
                <a:spcPct val="100000"/>
              </a:lnSpc>
            </a:pPr>
            <a:r>
              <a:rPr lang="en-US" sz="1200" dirty="0"/>
              <a:t>Obstructions may affect existing and future instrument approach minimums</a:t>
            </a:r>
          </a:p>
          <a:p>
            <a:pPr lvl="1">
              <a:lnSpc>
                <a:spcPct val="100000"/>
              </a:lnSpc>
            </a:pPr>
            <a:r>
              <a:rPr lang="en-US" sz="1200" dirty="0"/>
              <a:t>Obstructions may reduce the size of areas available for the landing, taking off and maneuvering of aircraft</a:t>
            </a:r>
          </a:p>
          <a:p>
            <a:pPr lvl="1">
              <a:lnSpc>
                <a:spcPct val="100000"/>
              </a:lnSpc>
            </a:pPr>
            <a:r>
              <a:rPr lang="en-US" sz="1200" dirty="0"/>
              <a:t>Encroachment of noise-sensitive or other incompatible land uses adjacent to the Airport may endanger the health, safety and welfare of the owners, occupants or users of the land</a:t>
            </a:r>
          </a:p>
          <a:p>
            <a:pPr lvl="1">
              <a:lnSpc>
                <a:spcPct val="100000"/>
              </a:lnSpc>
            </a:pPr>
            <a:r>
              <a:rPr lang="en-US" sz="1200" dirty="0"/>
              <a:t>Prevention of incompatible land uses and hazards to air navigation is in the best interest of the public health, safety and general welfare of airport users and adjacent property owners</a:t>
            </a:r>
          </a:p>
          <a:p>
            <a:pPr lvl="1">
              <a:lnSpc>
                <a:spcPct val="100000"/>
              </a:lnSpc>
            </a:pPr>
            <a:r>
              <a:rPr lang="en-US" sz="1200" dirty="0"/>
              <a:t>Also, it is an FAA requirement for grant assurance</a:t>
            </a:r>
          </a:p>
          <a:p>
            <a:pPr>
              <a:lnSpc>
                <a:spcPct val="10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2372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3BB3E09-131F-4602-BD64-FD9435CA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1519125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44D31D-7646-4DAF-BA5E-538071431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B5473D0-DCBA-4465-9917-0D4AC6D16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F52943-7AE9-4192-B6E8-5C67227CC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73AF2FC-40E3-4633-B109-3C1C0F14D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1ECA6E-F36A-46B8-A435-427D96FF4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CC50291-5810-40D7-9788-8A7226D9F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2795DB1-A405-4DD4-9F47-8AB613B7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E9E5143-E47A-46AD-824A-448E26371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B6A9A11-252E-46A1-BC8A-2F08220D8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3AF203F-2E4A-4A9F-BDFC-D7BC0FFBA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B0CC8E8-6DCB-4523-9A7B-CCC631EF1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BE65F9E-827C-452A-B3E1-8CF496889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16E893A-3AD7-4B6F-AA47-0B7148560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18999E0-9761-4930-8E0E-CF0A2217B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0D42FB9-3F63-4E95-8D3B-EFE93D3A6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C511E22-C1E7-4FB3-96FF-113AF8C46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B64877D-2F8B-4A2A-8F01-18792FF80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FDB0185-6AD5-4BF4-B8A1-D100FD11A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5CC0453-9920-4205-AF14-1FED67426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D92DE9A-A188-4F21-A41B-9092C5D3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76778-9DB5-49B0-9DC6-BFCF96480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F968FBD-7F61-4CD0-BC51-E5D0DB595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6F3145-8CA6-4D47-B61F-169F41EF9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3AD4F6C-120B-4EE6-8954-3F26BAB9B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0D852C-B3E7-4FCE-9C73-5DAA7C9F3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8B95596-D3DB-4319-9698-1864A8EA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C10CF1F-3FBC-4FD3-8B01-D8BDB33CF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3950FA8-7291-4838-BBB0-54A858513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8DD4397-BB6F-41E7-97D1-3721DA7D2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9C277A2-D5A7-4E7E-B9C7-CB5F09171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85BF730-0BE4-4E50-8FDA-40C0ADE22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0821E60-35A9-4DE9-9975-8B9C43659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C6E110-E6EC-4885-9B5F-56BEB9EBE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170166"/>
            <a:ext cx="4927426" cy="3258817"/>
          </a:xfrm>
        </p:spPr>
        <p:txBody>
          <a:bodyPr anchor="ctr">
            <a:normAutofit/>
          </a:bodyPr>
          <a:lstStyle/>
          <a:p>
            <a:r>
              <a:rPr lang="en-US" i="1" dirty="0"/>
              <a:t>Airport Zoning Ordinance Amendment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7F4EE-A9A9-4175-87DC-1F1CAD718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281" y="168617"/>
            <a:ext cx="5442590" cy="371291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i="1" u="sng" dirty="0"/>
              <a:t>What is new in the 2021 Amendment?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Reflect changes made by the FAA that affect the current ordinance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Updates are designed to implement FAA advisory instructions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Includes FAA guidance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Conforms to Texas Local Government Code Chapter 241 </a:t>
            </a:r>
          </a:p>
          <a:p>
            <a:pPr>
              <a:lnSpc>
                <a:spcPct val="100000"/>
              </a:lnSpc>
            </a:pPr>
            <a:r>
              <a:rPr lang="en-US" sz="1800" b="1" i="1" u="sng" dirty="0"/>
              <a:t>Most importantly, all changes aim to protect landowners and airport users!</a:t>
            </a:r>
          </a:p>
        </p:txBody>
      </p:sp>
      <p:pic>
        <p:nvPicPr>
          <p:cNvPr id="5" name="Picture 4" descr="Analogue board showing flight information">
            <a:extLst>
              <a:ext uri="{FF2B5EF4-FFF2-40B4-BE49-F238E27FC236}">
                <a16:creationId xmlns:a16="http://schemas.microsoft.com/office/drawing/2014/main" id="{EA17A771-6B33-B17D-A745-9AFF73460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458" b="21363"/>
          <a:stretch/>
        </p:blipFill>
        <p:spPr>
          <a:xfrm>
            <a:off x="20" y="3970313"/>
            <a:ext cx="12205543" cy="2901008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2688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5EF482-325D-7073-C0CE-08DA962F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345" y="725952"/>
            <a:ext cx="5421734" cy="12960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i="1" dirty="0"/>
              <a:t>Airport Zoning Ordinance Amendment Highlights</a:t>
            </a:r>
            <a:endParaRPr lang="en-US" sz="3400" dirty="0"/>
          </a:p>
        </p:txBody>
      </p:sp>
      <p:pic>
        <p:nvPicPr>
          <p:cNvPr id="8" name="Picture 7" descr="Person pointing on a map">
            <a:extLst>
              <a:ext uri="{FF2B5EF4-FFF2-40B4-BE49-F238E27FC236}">
                <a16:creationId xmlns:a16="http://schemas.microsoft.com/office/drawing/2014/main" id="{D0B904BD-33AC-B920-B0DC-80C7BD415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1" r="27312" b="-1"/>
          <a:stretch/>
        </p:blipFill>
        <p:spPr>
          <a:xfrm>
            <a:off x="-1230237" y="170166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89E57-D5FF-9233-5678-E2C368D70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653" y="2432322"/>
            <a:ext cx="4927425" cy="36997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 u="sng" dirty="0"/>
              <a:t>Definitions</a:t>
            </a:r>
            <a:r>
              <a:rPr lang="en-US" sz="1800" dirty="0"/>
              <a:t> – added 16 new definitions for clarity</a:t>
            </a:r>
          </a:p>
          <a:p>
            <a:pPr>
              <a:lnSpc>
                <a:spcPct val="100000"/>
              </a:lnSpc>
            </a:pPr>
            <a:r>
              <a:rPr lang="en-US" sz="1800" b="1" u="sng" dirty="0"/>
              <a:t>Permits</a:t>
            </a:r>
            <a:r>
              <a:rPr lang="en-US" sz="1800" dirty="0"/>
              <a:t> – provides information about processing of permits</a:t>
            </a:r>
          </a:p>
          <a:p>
            <a:pPr>
              <a:lnSpc>
                <a:spcPct val="100000"/>
              </a:lnSpc>
            </a:pPr>
            <a:r>
              <a:rPr lang="en-US" sz="1800" b="1" u="sng" dirty="0"/>
              <a:t>Maps</a:t>
            </a:r>
            <a:r>
              <a:rPr lang="en-US" sz="1800" dirty="0"/>
              <a:t> – 4 maps added to show the footprint of required zones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Horizontal and Conical Surfaces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Approach and Transitional Surfaces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Airport Compatible Use Tiers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Wildlife Protection Control Zone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Form 7460-1, for reference</a:t>
            </a:r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927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EEE86BE-9C14-8BDB-6A6C-C233B325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211" y="725952"/>
            <a:ext cx="6014868" cy="12960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i="1" dirty="0"/>
              <a:t>Airport Zoning Ordinance Amendment Highlights</a:t>
            </a:r>
            <a:endParaRPr lang="en-US" sz="3400" dirty="0"/>
          </a:p>
        </p:txBody>
      </p:sp>
      <p:pic>
        <p:nvPicPr>
          <p:cNvPr id="5" name="Picture 4" descr="Outdoor warehouse">
            <a:extLst>
              <a:ext uri="{FF2B5EF4-FFF2-40B4-BE49-F238E27FC236}">
                <a16:creationId xmlns:a16="http://schemas.microsoft.com/office/drawing/2014/main" id="{83C4EAD5-E9A6-231F-8A1C-BF8703F5D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41" r="27186"/>
          <a:stretch/>
        </p:blipFill>
        <p:spPr>
          <a:xfrm>
            <a:off x="1" y="10"/>
            <a:ext cx="3641258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0AE39-C34A-C00C-10D8-9CF50F48C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653" y="2343236"/>
            <a:ext cx="4927425" cy="378881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1800" b="1" u="sng" dirty="0"/>
              <a:t>Noise</a:t>
            </a:r>
            <a:r>
              <a:rPr lang="en-US" sz="1800" dirty="0"/>
              <a:t> – notify landowners of potential noise hazard; requires the notice to be attached to property records when the property is sold or transferred</a:t>
            </a:r>
          </a:p>
          <a:p>
            <a:pPr>
              <a:lnSpc>
                <a:spcPct val="100000"/>
              </a:lnSpc>
            </a:pPr>
            <a:r>
              <a:rPr lang="en-US" sz="1800" b="1" u="sng" dirty="0"/>
              <a:t>Structures and Uses </a:t>
            </a:r>
            <a:r>
              <a:rPr lang="en-US" sz="1800" dirty="0"/>
              <a:t>– details height restrictions and uses that fall within certain areas (maps help determine land affected)</a:t>
            </a:r>
          </a:p>
          <a:p>
            <a:pPr>
              <a:lnSpc>
                <a:spcPct val="100000"/>
              </a:lnSpc>
            </a:pPr>
            <a:r>
              <a:rPr lang="en-US" sz="1800" b="1" u="sng" dirty="0"/>
              <a:t>Zones</a:t>
            </a:r>
            <a:r>
              <a:rPr lang="en-US" sz="1800" dirty="0"/>
              <a:t> – add more clarity to various zones and uses (maps define zones on the ground)</a:t>
            </a:r>
            <a:r>
              <a:rPr lang="en-US" sz="1800" b="1" u="sng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800" b="1" u="sng" dirty="0"/>
              <a:t>Amendments are not retroactive </a:t>
            </a:r>
            <a:r>
              <a:rPr lang="en-US" sz="1800" dirty="0"/>
              <a:t>– explicitly states current uses and structures in place continue –  no change required</a:t>
            </a:r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4234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5D2C8A-E1B1-2807-BCD1-0FDE692D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7188819" cy="12104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i="1" dirty="0"/>
              <a:t>Airport Zoning Ordinance Amendment Highlights</a:t>
            </a:r>
            <a:endParaRPr lang="en-US" sz="3400" dirty="0"/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E2A71-7429-762F-563F-5053CEFAB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467964"/>
            <a:ext cx="4927425" cy="3664084"/>
          </a:xfrm>
        </p:spPr>
        <p:txBody>
          <a:bodyPr>
            <a:normAutofit/>
          </a:bodyPr>
          <a:lstStyle/>
          <a:p>
            <a:r>
              <a:rPr lang="en-US" sz="1900" b="1" u="sng" dirty="0"/>
              <a:t>Height Limitations </a:t>
            </a:r>
            <a:r>
              <a:rPr lang="en-US" sz="1900" dirty="0"/>
              <a:t>– expands discussion and adds map references to help determine where the rule applies</a:t>
            </a:r>
          </a:p>
          <a:p>
            <a:r>
              <a:rPr lang="en-US" sz="1900" b="1" u="sng" dirty="0"/>
              <a:t>Wildlife Protection </a:t>
            </a:r>
            <a:r>
              <a:rPr lang="en-US" sz="1900" dirty="0"/>
              <a:t>– zone added per FAA advisory instructions, and a map for clarity </a:t>
            </a:r>
          </a:p>
          <a:p>
            <a:r>
              <a:rPr lang="en-US" sz="1900" b="1" u="sng" dirty="0"/>
              <a:t>Compatible Land Use </a:t>
            </a:r>
            <a:r>
              <a:rPr lang="en-US" sz="1900" dirty="0"/>
              <a:t>– provides greater detail of rules and adds a map to help determine where the rule applies</a:t>
            </a:r>
          </a:p>
          <a:p>
            <a:endParaRPr lang="en-US" sz="1900" dirty="0"/>
          </a:p>
        </p:txBody>
      </p:sp>
      <p:pic>
        <p:nvPicPr>
          <p:cNvPr id="5" name="Picture 4" descr="World map with flight paths">
            <a:extLst>
              <a:ext uri="{FF2B5EF4-FFF2-40B4-BE49-F238E27FC236}">
                <a16:creationId xmlns:a16="http://schemas.microsoft.com/office/drawing/2014/main" id="{FBFA64AB-FF25-0BE9-E44F-6A057EB84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41" r="24385" b="-1"/>
          <a:stretch/>
        </p:blipFill>
        <p:spPr>
          <a:xfrm>
            <a:off x="8649477" y="1"/>
            <a:ext cx="3559135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555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F47F48-0004-1785-D064-84174CA7B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653" y="725951"/>
            <a:ext cx="5294694" cy="10744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i="1" dirty="0"/>
              <a:t>Airport Zoning Ordinance Amendment Highlights</a:t>
            </a:r>
            <a:endParaRPr lang="en-US" sz="3400" dirty="0"/>
          </a:p>
        </p:txBody>
      </p:sp>
      <p:pic>
        <p:nvPicPr>
          <p:cNvPr id="10" name="Picture 9" descr="Planes on an airport">
            <a:extLst>
              <a:ext uri="{FF2B5EF4-FFF2-40B4-BE49-F238E27FC236}">
                <a16:creationId xmlns:a16="http://schemas.microsoft.com/office/drawing/2014/main" id="{50D85021-C5AA-794F-5E9D-AF9B75038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53" r="10000" b="2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FCD2B-FAB8-C129-2FD3-EB6444C6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653" y="2210676"/>
            <a:ext cx="4927425" cy="39213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 u="sng" dirty="0"/>
              <a:t>Variance process</a:t>
            </a:r>
            <a:r>
              <a:rPr lang="en-US" sz="1800" dirty="0"/>
              <a:t> – provides greater detail about variance procedures</a:t>
            </a:r>
          </a:p>
          <a:p>
            <a:pPr>
              <a:lnSpc>
                <a:spcPct val="100000"/>
              </a:lnSpc>
            </a:pPr>
            <a:r>
              <a:rPr lang="en-US" sz="1800" b="1" u="sng" dirty="0"/>
              <a:t>Variance request</a:t>
            </a:r>
            <a:r>
              <a:rPr lang="en-US" sz="1800" dirty="0"/>
              <a:t> – explains that the FAA must render a determination about the variance request before it can be considered by the Board of Adjustment (submit Form 7460-1)</a:t>
            </a:r>
          </a:p>
          <a:p>
            <a:pPr>
              <a:lnSpc>
                <a:spcPct val="100000"/>
              </a:lnSpc>
            </a:pPr>
            <a:r>
              <a:rPr lang="en-US" sz="1800" b="1" u="sng" dirty="0"/>
              <a:t>Lighting and Markings </a:t>
            </a:r>
            <a:r>
              <a:rPr lang="en-US" sz="1800" dirty="0"/>
              <a:t>– if required by FAA on new construction, the property owner must comply, or permit will not be issued; if required by FAA on existing structures the City must install and maintain at City’s expense</a:t>
            </a:r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419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FD81-6C2D-478B-962B-03B71250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effectLst/>
                <a:ea typeface="Calibri" panose="020F0502020204030204" pitchFamily="34" charset="0"/>
              </a:rPr>
              <a:t>Consolidated Hazard Area and </a:t>
            </a:r>
            <a:br>
              <a:rPr lang="en-US" i="1" dirty="0">
                <a:effectLst/>
                <a:ea typeface="Calibri" panose="020F0502020204030204" pitchFamily="34" charset="0"/>
              </a:rPr>
            </a:br>
            <a:r>
              <a:rPr lang="en-US" i="1" dirty="0">
                <a:effectLst/>
                <a:ea typeface="Calibri" panose="020F0502020204030204" pitchFamily="34" charset="0"/>
              </a:rPr>
              <a:t>Compatible Land Use Zoning Regulations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3DF9E-ADCA-31D6-1A71-12E13B814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340130"/>
            <a:ext cx="10325000" cy="4517869"/>
          </a:xfrm>
        </p:spPr>
        <p:txBody>
          <a:bodyPr/>
          <a:lstStyle/>
          <a:p>
            <a:pPr algn="ctr"/>
            <a:r>
              <a:rPr lang="en-US" sz="3600" b="1" dirty="0"/>
              <a:t>QUESTIONS?</a:t>
            </a:r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0C6A6-9033-00BE-0E15-87F8D240F001}"/>
              </a:ext>
            </a:extLst>
          </p:cNvPr>
          <p:cNvSpPr txBox="1"/>
          <p:nvPr/>
        </p:nvSpPr>
        <p:spPr>
          <a:xfrm>
            <a:off x="1020932" y="3142696"/>
            <a:ext cx="9995148" cy="2769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James Mason, C.M., A.C.E. </a:t>
            </a:r>
          </a:p>
          <a:p>
            <a:pPr algn="ctr"/>
            <a:r>
              <a:rPr lang="en-US" sz="2000" i="1" dirty="0"/>
              <a:t>Airport Manager</a:t>
            </a:r>
          </a:p>
          <a:p>
            <a:pPr algn="ctr"/>
            <a:endParaRPr lang="en-US" sz="2000" i="1" dirty="0"/>
          </a:p>
          <a:p>
            <a:pPr algn="ctr"/>
            <a:endParaRPr lang="en-US" dirty="0"/>
          </a:p>
          <a:p>
            <a:pPr algn="ctr"/>
            <a:r>
              <a:rPr lang="en-US" dirty="0"/>
              <a:t>3598 FM 2540 North</a:t>
            </a:r>
          </a:p>
          <a:p>
            <a:pPr algn="ctr"/>
            <a:r>
              <a:rPr lang="en-US" dirty="0"/>
              <a:t>Bay City, TX 77414</a:t>
            </a:r>
          </a:p>
          <a:p>
            <a:pPr algn="ctr"/>
            <a:r>
              <a:rPr lang="en-US" dirty="0"/>
              <a:t>(979) 244-5037 office</a:t>
            </a:r>
          </a:p>
          <a:p>
            <a:pPr algn="ctr"/>
            <a:r>
              <a:rPr lang="en-US" dirty="0"/>
              <a:t>(979) 429-0890 cell</a:t>
            </a:r>
          </a:p>
          <a:p>
            <a:pPr algn="ctr"/>
            <a:r>
              <a:rPr lang="en-US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www.FlyBayCity.com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460F52C-7034-5112-AA32-F9FF4C03D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276" y="3819426"/>
            <a:ext cx="2393116" cy="6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29384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DarkSeedLeftStep">
      <a:dk1>
        <a:srgbClr val="000000"/>
      </a:dk1>
      <a:lt1>
        <a:srgbClr val="FFFFFF"/>
      </a:lt1>
      <a:dk2>
        <a:srgbClr val="412E24"/>
      </a:dk2>
      <a:lt2>
        <a:srgbClr val="E8E2E8"/>
      </a:lt2>
      <a:accent1>
        <a:srgbClr val="47B547"/>
      </a:accent1>
      <a:accent2>
        <a:srgbClr val="6CB13B"/>
      </a:accent2>
      <a:accent3>
        <a:srgbClr val="98A942"/>
      </a:accent3>
      <a:accent4>
        <a:srgbClr val="B1933B"/>
      </a:accent4>
      <a:accent5>
        <a:srgbClr val="C3744D"/>
      </a:accent5>
      <a:accent6>
        <a:srgbClr val="B13B45"/>
      </a:accent6>
      <a:hlink>
        <a:srgbClr val="AF743A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641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Grandview</vt:lpstr>
      <vt:lpstr>Impact</vt:lpstr>
      <vt:lpstr>Wingdings</vt:lpstr>
      <vt:lpstr>CosineVTI</vt:lpstr>
      <vt:lpstr>Consolidated Hazard Area and Compatible Land Use Zoning Regulations </vt:lpstr>
      <vt:lpstr>Consolidated Hazard Area and  Compatible Land Use Zoning Regulations, explained</vt:lpstr>
      <vt:lpstr>Airport Zoning Ordinance Amendment explained</vt:lpstr>
      <vt:lpstr>Airport Zoning Ordinance Amendment</vt:lpstr>
      <vt:lpstr>Airport Zoning Ordinance Amendment Highlights</vt:lpstr>
      <vt:lpstr>Airport Zoning Ordinance Amendment Highlights</vt:lpstr>
      <vt:lpstr>Airport Zoning Ordinance Amendment Highlights</vt:lpstr>
      <vt:lpstr>Airport Zoning Ordinance Amendment Highlights</vt:lpstr>
      <vt:lpstr>Consolidated Hazard Area and  Compatible Land Use Zoning Regulations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Consolidated Hazard Area and Compatible Land Use Zoning Regulations </dc:title>
  <dc:creator>James Mason</dc:creator>
  <cp:lastModifiedBy>James Mason</cp:lastModifiedBy>
  <cp:revision>1</cp:revision>
  <dcterms:created xsi:type="dcterms:W3CDTF">2024-03-22T18:43:07Z</dcterms:created>
  <dcterms:modified xsi:type="dcterms:W3CDTF">2024-03-22T19:31:37Z</dcterms:modified>
</cp:coreProperties>
</file>